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53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80190" y="2222302"/>
            <a:ext cx="7556421" cy="978218"/>
          </a:xfrm>
          <a:prstGeom prst="rect">
            <a:avLst/>
          </a:prstGeom>
          <a:noFill/>
          <a:ln/>
        </p:spPr>
        <p:txBody>
          <a:bodyPr wrap="none" rtlCol="0" anchor="t"/>
          <a:lstStyle/>
          <a:p>
            <a:pPr marL="0" indent="0">
              <a:lnSpc>
                <a:spcPts val="7702"/>
              </a:lnSpc>
              <a:buNone/>
            </a:pPr>
            <a:r>
              <a:rPr lang="en-US" sz="6162" dirty="0">
                <a:solidFill>
                  <a:srgbClr val="97B8FF"/>
                </a:solidFill>
                <a:latin typeface="Sora" pitchFamily="34" charset="0"/>
                <a:ea typeface="Sora" pitchFamily="34" charset="-122"/>
                <a:cs typeface="Sora" pitchFamily="34" charset="-120"/>
              </a:rPr>
              <a:t>Autobiography</a:t>
            </a:r>
            <a:endParaRPr lang="en-US" sz="6162" dirty="0"/>
          </a:p>
        </p:txBody>
      </p:sp>
      <p:sp>
        <p:nvSpPr>
          <p:cNvPr id="6" name="Text 2"/>
          <p:cNvSpPr/>
          <p:nvPr/>
        </p:nvSpPr>
        <p:spPr>
          <a:xfrm>
            <a:off x="6280190" y="3540681"/>
            <a:ext cx="7556421" cy="1814513"/>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This autobiography is a personal reflection of my life journey, from childhood to university education. It explores my educational background, cultural influences, key milestones, challenges, and lessons learned. It also highlights my values and beliefs that have shaped who I am today.</a:t>
            </a:r>
            <a:endParaRPr lang="en-US" sz="1786" dirty="0"/>
          </a:p>
        </p:txBody>
      </p:sp>
      <p:sp>
        <p:nvSpPr>
          <p:cNvPr id="7" name="Shape 3"/>
          <p:cNvSpPr/>
          <p:nvPr/>
        </p:nvSpPr>
        <p:spPr>
          <a:xfrm>
            <a:off x="6280190" y="5627251"/>
            <a:ext cx="362903" cy="362903"/>
          </a:xfrm>
          <a:prstGeom prst="roundRect">
            <a:avLst>
              <a:gd name="adj" fmla="val 25194296"/>
            </a:avLst>
          </a:prstGeom>
          <a:noFill/>
          <a:ln w="7620">
            <a:solidFill>
              <a:srgbClr val="FFFFFF"/>
            </a:solidFill>
            <a:prstDash val="solid"/>
          </a:ln>
        </p:spPr>
      </p:sp>
      <p:sp>
        <p:nvSpPr>
          <p:cNvPr id="9" name="Text 4"/>
          <p:cNvSpPr/>
          <p:nvPr/>
        </p:nvSpPr>
        <p:spPr>
          <a:xfrm>
            <a:off x="6756440" y="5610344"/>
            <a:ext cx="4652963" cy="396835"/>
          </a:xfrm>
          <a:prstGeom prst="rect">
            <a:avLst/>
          </a:prstGeom>
          <a:noFill/>
          <a:ln/>
        </p:spPr>
        <p:txBody>
          <a:bodyPr wrap="none" rtlCol="0" anchor="t"/>
          <a:lstStyle/>
          <a:p>
            <a:pPr marL="0" indent="0" algn="l">
              <a:lnSpc>
                <a:spcPts val="3126"/>
              </a:lnSpc>
              <a:buNone/>
            </a:pPr>
            <a:r>
              <a:rPr lang="en-US" sz="2233" b="1" dirty="0" smtClean="0">
                <a:solidFill>
                  <a:srgbClr val="E0D6DE"/>
                </a:solidFill>
                <a:latin typeface="Noto Sans TC" pitchFamily="34" charset="0"/>
                <a:ea typeface="Noto Sans TC" pitchFamily="34" charset="-122"/>
              </a:rPr>
              <a:t>Vincent </a:t>
            </a:r>
            <a:r>
              <a:rPr lang="en-US" sz="2233" b="1" dirty="0" err="1" smtClean="0">
                <a:solidFill>
                  <a:srgbClr val="E0D6DE"/>
                </a:solidFill>
                <a:latin typeface="Noto Sans TC" pitchFamily="34" charset="0"/>
                <a:ea typeface="Noto Sans TC" pitchFamily="34" charset="-122"/>
              </a:rPr>
              <a:t>njagi</a:t>
            </a:r>
            <a:endParaRPr lang="en-US" sz="2233"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93790" y="1316593"/>
            <a:ext cx="5670590" cy="708779"/>
          </a:xfrm>
          <a:prstGeom prst="rect">
            <a:avLst/>
          </a:prstGeom>
          <a:noFill/>
          <a:ln/>
        </p:spPr>
        <p:txBody>
          <a:bodyPr wrap="non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About the Author</a:t>
            </a:r>
            <a:endParaRPr lang="en-US" sz="4465" dirty="0"/>
          </a:p>
        </p:txBody>
      </p:sp>
      <p:sp>
        <p:nvSpPr>
          <p:cNvPr id="6" name="Text 2"/>
          <p:cNvSpPr/>
          <p:nvPr/>
        </p:nvSpPr>
        <p:spPr>
          <a:xfrm>
            <a:off x="793790" y="2365534"/>
            <a:ext cx="7556421" cy="1451610"/>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My name is Vincent Njagi, and I am a student at the Dedan Kimathi University of Technology. I am pursuing a degree in Computer Science and Information Technology. I am passionate about technology and its potential to solve real-world problems.</a:t>
            </a:r>
            <a:endParaRPr lang="en-US" sz="1786" dirty="0"/>
          </a:p>
        </p:txBody>
      </p:sp>
      <p:sp>
        <p:nvSpPr>
          <p:cNvPr id="7" name="Shape 3"/>
          <p:cNvSpPr/>
          <p:nvPr/>
        </p:nvSpPr>
        <p:spPr>
          <a:xfrm>
            <a:off x="793790" y="4072295"/>
            <a:ext cx="3664863" cy="1306949"/>
          </a:xfrm>
          <a:prstGeom prst="roundRect">
            <a:avLst>
              <a:gd name="adj" fmla="val 3124"/>
            </a:avLst>
          </a:prstGeom>
          <a:solidFill>
            <a:srgbClr val="26262B"/>
          </a:solidFill>
          <a:ln/>
        </p:spPr>
      </p:sp>
      <p:sp>
        <p:nvSpPr>
          <p:cNvPr id="8" name="Text 4"/>
          <p:cNvSpPr/>
          <p:nvPr/>
        </p:nvSpPr>
        <p:spPr>
          <a:xfrm>
            <a:off x="1020604" y="4299109"/>
            <a:ext cx="2835235" cy="354330"/>
          </a:xfrm>
          <a:prstGeom prst="rect">
            <a:avLst/>
          </a:prstGeom>
          <a:noFill/>
          <a:ln/>
        </p:spPr>
        <p:txBody>
          <a:bodyPr wrap="non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Name</a:t>
            </a:r>
            <a:endParaRPr lang="en-US" sz="2233" dirty="0"/>
          </a:p>
        </p:txBody>
      </p:sp>
      <p:sp>
        <p:nvSpPr>
          <p:cNvPr id="9" name="Text 5"/>
          <p:cNvSpPr/>
          <p:nvPr/>
        </p:nvSpPr>
        <p:spPr>
          <a:xfrm>
            <a:off x="1020604" y="4789527"/>
            <a:ext cx="3211235"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Vincent Njagi</a:t>
            </a:r>
            <a:endParaRPr lang="en-US" sz="1786" dirty="0"/>
          </a:p>
        </p:txBody>
      </p:sp>
      <p:sp>
        <p:nvSpPr>
          <p:cNvPr id="10" name="Shape 6"/>
          <p:cNvSpPr/>
          <p:nvPr/>
        </p:nvSpPr>
        <p:spPr>
          <a:xfrm>
            <a:off x="4685467" y="4072295"/>
            <a:ext cx="3664863" cy="1306949"/>
          </a:xfrm>
          <a:prstGeom prst="roundRect">
            <a:avLst>
              <a:gd name="adj" fmla="val 3124"/>
            </a:avLst>
          </a:prstGeom>
          <a:solidFill>
            <a:srgbClr val="26262B"/>
          </a:solidFill>
          <a:ln/>
        </p:spPr>
      </p:sp>
      <p:sp>
        <p:nvSpPr>
          <p:cNvPr id="11" name="Text 7"/>
          <p:cNvSpPr/>
          <p:nvPr/>
        </p:nvSpPr>
        <p:spPr>
          <a:xfrm>
            <a:off x="4912281" y="4299109"/>
            <a:ext cx="3048000" cy="354330"/>
          </a:xfrm>
          <a:prstGeom prst="rect">
            <a:avLst/>
          </a:prstGeom>
          <a:noFill/>
          <a:ln/>
        </p:spPr>
        <p:txBody>
          <a:bodyPr wrap="non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Registration Number</a:t>
            </a:r>
            <a:endParaRPr lang="en-US" sz="2233" dirty="0"/>
          </a:p>
        </p:txBody>
      </p:sp>
      <p:sp>
        <p:nvSpPr>
          <p:cNvPr id="12" name="Text 8"/>
          <p:cNvSpPr/>
          <p:nvPr/>
        </p:nvSpPr>
        <p:spPr>
          <a:xfrm>
            <a:off x="4912281" y="4789527"/>
            <a:ext cx="3211235"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c027-01-0719/2021</a:t>
            </a:r>
            <a:endParaRPr lang="en-US" sz="1786" dirty="0"/>
          </a:p>
        </p:txBody>
      </p:sp>
      <p:sp>
        <p:nvSpPr>
          <p:cNvPr id="13" name="Shape 9"/>
          <p:cNvSpPr/>
          <p:nvPr/>
        </p:nvSpPr>
        <p:spPr>
          <a:xfrm>
            <a:off x="793790" y="5606058"/>
            <a:ext cx="7556421" cy="1306949"/>
          </a:xfrm>
          <a:prstGeom prst="roundRect">
            <a:avLst>
              <a:gd name="adj" fmla="val 3124"/>
            </a:avLst>
          </a:prstGeom>
          <a:solidFill>
            <a:srgbClr val="26262B"/>
          </a:solidFill>
          <a:ln/>
        </p:spPr>
      </p:sp>
      <p:sp>
        <p:nvSpPr>
          <p:cNvPr id="14" name="Text 10"/>
          <p:cNvSpPr/>
          <p:nvPr/>
        </p:nvSpPr>
        <p:spPr>
          <a:xfrm>
            <a:off x="1020604" y="5832872"/>
            <a:ext cx="2835235" cy="354330"/>
          </a:xfrm>
          <a:prstGeom prst="rect">
            <a:avLst/>
          </a:prstGeom>
          <a:noFill/>
          <a:ln/>
        </p:spPr>
        <p:txBody>
          <a:bodyPr wrap="non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School</a:t>
            </a:r>
            <a:endParaRPr lang="en-US" sz="2233" dirty="0"/>
          </a:p>
        </p:txBody>
      </p:sp>
      <p:sp>
        <p:nvSpPr>
          <p:cNvPr id="15" name="Text 11"/>
          <p:cNvSpPr/>
          <p:nvPr/>
        </p:nvSpPr>
        <p:spPr>
          <a:xfrm>
            <a:off x="1020604" y="6323290"/>
            <a:ext cx="7102793"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School of Computer Science and IT</a:t>
            </a:r>
            <a:endParaRPr lang="en-US" sz="1786"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555665" y="828556"/>
            <a:ext cx="4597003" cy="496133"/>
          </a:xfrm>
          <a:prstGeom prst="rect">
            <a:avLst/>
          </a:prstGeom>
          <a:noFill/>
          <a:ln/>
        </p:spPr>
        <p:txBody>
          <a:bodyPr wrap="none" rtlCol="0" anchor="t"/>
          <a:lstStyle/>
          <a:p>
            <a:pPr marL="0" indent="0">
              <a:lnSpc>
                <a:spcPts val="3907"/>
              </a:lnSpc>
              <a:buNone/>
            </a:pPr>
            <a:r>
              <a:rPr lang="en-US" sz="3126" dirty="0">
                <a:solidFill>
                  <a:srgbClr val="97B8FF"/>
                </a:solidFill>
                <a:latin typeface="Sora" pitchFamily="34" charset="0"/>
                <a:ea typeface="Sora" pitchFamily="34" charset="-122"/>
                <a:cs typeface="Sora" pitchFamily="34" charset="-120"/>
              </a:rPr>
              <a:t>Education Background</a:t>
            </a:r>
            <a:endParaRPr lang="en-US" sz="3126" dirty="0"/>
          </a:p>
        </p:txBody>
      </p:sp>
      <p:sp>
        <p:nvSpPr>
          <p:cNvPr id="6" name="Text 2"/>
          <p:cNvSpPr/>
          <p:nvPr/>
        </p:nvSpPr>
        <p:spPr>
          <a:xfrm>
            <a:off x="555665" y="1562814"/>
            <a:ext cx="8032671" cy="508159"/>
          </a:xfrm>
          <a:prstGeom prst="rect">
            <a:avLst/>
          </a:prstGeom>
          <a:noFill/>
          <a:ln/>
        </p:spPr>
        <p:txBody>
          <a:bodyPr wrap="square" rtlCol="0" anchor="t"/>
          <a:lstStyle/>
          <a:p>
            <a:pPr marL="0" indent="0">
              <a:lnSpc>
                <a:spcPts val="2000"/>
              </a:lnSpc>
              <a:buNone/>
            </a:pPr>
            <a:r>
              <a:rPr lang="en-US" sz="1250" dirty="0">
                <a:solidFill>
                  <a:srgbClr val="E0D6DE"/>
                </a:solidFill>
                <a:latin typeface="Noto Sans TC" pitchFamily="34" charset="0"/>
                <a:ea typeface="Noto Sans TC" pitchFamily="34" charset="-122"/>
                <a:cs typeface="Noto Sans TC" pitchFamily="34" charset="-120"/>
              </a:rPr>
              <a:t>My education journey has been a series of transformative experiences, from early childhood to higher education. Each stage has played a vital role in shaping my knowledge, skills, and values.</a:t>
            </a:r>
            <a:endParaRPr lang="en-US" sz="1250" dirty="0"/>
          </a:p>
        </p:txBody>
      </p:sp>
      <p:sp>
        <p:nvSpPr>
          <p:cNvPr id="7" name="Shape 3"/>
          <p:cNvSpPr/>
          <p:nvPr/>
        </p:nvSpPr>
        <p:spPr>
          <a:xfrm>
            <a:off x="615196" y="2428161"/>
            <a:ext cx="357188" cy="357188"/>
          </a:xfrm>
          <a:prstGeom prst="roundRect">
            <a:avLst>
              <a:gd name="adj" fmla="val 8001"/>
            </a:avLst>
          </a:prstGeom>
          <a:solidFill>
            <a:srgbClr val="26262B"/>
          </a:solidFill>
          <a:ln/>
        </p:spPr>
      </p:sp>
      <p:sp>
        <p:nvSpPr>
          <p:cNvPr id="8" name="Text 4"/>
          <p:cNvSpPr/>
          <p:nvPr/>
        </p:nvSpPr>
        <p:spPr>
          <a:xfrm>
            <a:off x="743426" y="2487692"/>
            <a:ext cx="100727" cy="238125"/>
          </a:xfrm>
          <a:prstGeom prst="rect">
            <a:avLst/>
          </a:prstGeom>
          <a:noFill/>
          <a:ln/>
        </p:spPr>
        <p:txBody>
          <a:bodyPr wrap="none" rtlCol="0" anchor="t"/>
          <a:lstStyle/>
          <a:p>
            <a:pPr marL="0" indent="0" algn="ctr">
              <a:lnSpc>
                <a:spcPts val="1875"/>
              </a:lnSpc>
              <a:buNone/>
            </a:pPr>
            <a:r>
              <a:rPr lang="en-US" sz="1875" dirty="0">
                <a:solidFill>
                  <a:srgbClr val="E0D6DE"/>
                </a:solidFill>
                <a:latin typeface="Sora" pitchFamily="34" charset="0"/>
                <a:ea typeface="Sora" pitchFamily="34" charset="-122"/>
                <a:cs typeface="Sora" pitchFamily="34" charset="-120"/>
              </a:rPr>
              <a:t>1</a:t>
            </a:r>
            <a:endParaRPr lang="en-US" sz="1875" dirty="0"/>
          </a:p>
        </p:txBody>
      </p:sp>
      <p:sp>
        <p:nvSpPr>
          <p:cNvPr id="9" name="Text 5"/>
          <p:cNvSpPr/>
          <p:nvPr/>
        </p:nvSpPr>
        <p:spPr>
          <a:xfrm>
            <a:off x="1666994" y="2408277"/>
            <a:ext cx="1984653" cy="248007"/>
          </a:xfrm>
          <a:prstGeom prst="rect">
            <a:avLst/>
          </a:prstGeom>
          <a:noFill/>
          <a:ln/>
        </p:spPr>
        <p:txBody>
          <a:bodyPr wrap="none" rtlCol="0" anchor="t"/>
          <a:lstStyle/>
          <a:p>
            <a:pPr marL="0" indent="0" algn="l">
              <a:lnSpc>
                <a:spcPts val="1953"/>
              </a:lnSpc>
              <a:buNone/>
            </a:pPr>
            <a:r>
              <a:rPr lang="en-US" sz="1563" dirty="0">
                <a:solidFill>
                  <a:srgbClr val="E0D6DE"/>
                </a:solidFill>
                <a:latin typeface="Sora" pitchFamily="34" charset="0"/>
                <a:ea typeface="Sora" pitchFamily="34" charset="-122"/>
                <a:cs typeface="Sora" pitchFamily="34" charset="-120"/>
              </a:rPr>
              <a:t>Kindergarten</a:t>
            </a:r>
            <a:endParaRPr lang="en-US" sz="1563" dirty="0"/>
          </a:p>
        </p:txBody>
      </p:sp>
      <p:sp>
        <p:nvSpPr>
          <p:cNvPr id="10" name="Text 6"/>
          <p:cNvSpPr/>
          <p:nvPr/>
        </p:nvSpPr>
        <p:spPr>
          <a:xfrm>
            <a:off x="1666994" y="2751534"/>
            <a:ext cx="6921341" cy="508159"/>
          </a:xfrm>
          <a:prstGeom prst="rect">
            <a:avLst/>
          </a:prstGeom>
          <a:noFill/>
          <a:ln/>
        </p:spPr>
        <p:txBody>
          <a:bodyPr wrap="square" rtlCol="0" anchor="t"/>
          <a:lstStyle/>
          <a:p>
            <a:pPr marL="0" indent="0" algn="l">
              <a:lnSpc>
                <a:spcPts val="2000"/>
              </a:lnSpc>
              <a:buNone/>
            </a:pPr>
            <a:r>
              <a:rPr lang="en-US" sz="1250" dirty="0">
                <a:solidFill>
                  <a:srgbClr val="E0D6DE"/>
                </a:solidFill>
                <a:latin typeface="Noto Sans TC" pitchFamily="34" charset="0"/>
                <a:ea typeface="Noto Sans TC" pitchFamily="34" charset="-122"/>
                <a:cs typeface="Noto Sans TC" pitchFamily="34" charset="-120"/>
              </a:rPr>
              <a:t>I attended kindergarten at a local preschool, where I developed basic literacy and numeracy skills.</a:t>
            </a:r>
            <a:endParaRPr lang="en-US" sz="1250" dirty="0"/>
          </a:p>
        </p:txBody>
      </p:sp>
      <p:sp>
        <p:nvSpPr>
          <p:cNvPr id="11" name="Shape 7"/>
          <p:cNvSpPr/>
          <p:nvPr/>
        </p:nvSpPr>
        <p:spPr>
          <a:xfrm>
            <a:off x="615196" y="3755708"/>
            <a:ext cx="357188" cy="357188"/>
          </a:xfrm>
          <a:prstGeom prst="roundRect">
            <a:avLst>
              <a:gd name="adj" fmla="val 8001"/>
            </a:avLst>
          </a:prstGeom>
          <a:solidFill>
            <a:srgbClr val="26262B"/>
          </a:solidFill>
          <a:ln/>
        </p:spPr>
      </p:sp>
      <p:sp>
        <p:nvSpPr>
          <p:cNvPr id="12" name="Text 8"/>
          <p:cNvSpPr/>
          <p:nvPr/>
        </p:nvSpPr>
        <p:spPr>
          <a:xfrm>
            <a:off x="719614" y="3815239"/>
            <a:ext cx="148352" cy="238125"/>
          </a:xfrm>
          <a:prstGeom prst="rect">
            <a:avLst/>
          </a:prstGeom>
          <a:noFill/>
          <a:ln/>
        </p:spPr>
        <p:txBody>
          <a:bodyPr wrap="none" rtlCol="0" anchor="t"/>
          <a:lstStyle/>
          <a:p>
            <a:pPr marL="0" indent="0" algn="ctr">
              <a:lnSpc>
                <a:spcPts val="1875"/>
              </a:lnSpc>
              <a:buNone/>
            </a:pPr>
            <a:r>
              <a:rPr lang="en-US" sz="1875" dirty="0">
                <a:solidFill>
                  <a:srgbClr val="E0D6DE"/>
                </a:solidFill>
                <a:latin typeface="Sora" pitchFamily="34" charset="0"/>
                <a:ea typeface="Sora" pitchFamily="34" charset="-122"/>
                <a:cs typeface="Sora" pitchFamily="34" charset="-120"/>
              </a:rPr>
              <a:t>2</a:t>
            </a:r>
            <a:endParaRPr lang="en-US" sz="1875" dirty="0"/>
          </a:p>
        </p:txBody>
      </p:sp>
      <p:sp>
        <p:nvSpPr>
          <p:cNvPr id="13" name="Text 9"/>
          <p:cNvSpPr/>
          <p:nvPr/>
        </p:nvSpPr>
        <p:spPr>
          <a:xfrm>
            <a:off x="1666994" y="3735824"/>
            <a:ext cx="1984653" cy="248007"/>
          </a:xfrm>
          <a:prstGeom prst="rect">
            <a:avLst/>
          </a:prstGeom>
          <a:noFill/>
          <a:ln/>
        </p:spPr>
        <p:txBody>
          <a:bodyPr wrap="none" rtlCol="0" anchor="t"/>
          <a:lstStyle/>
          <a:p>
            <a:pPr marL="0" indent="0" algn="l">
              <a:lnSpc>
                <a:spcPts val="1953"/>
              </a:lnSpc>
              <a:buNone/>
            </a:pPr>
            <a:r>
              <a:rPr lang="en-US" sz="1563" dirty="0">
                <a:solidFill>
                  <a:srgbClr val="E0D6DE"/>
                </a:solidFill>
                <a:latin typeface="Sora" pitchFamily="34" charset="0"/>
                <a:ea typeface="Sora" pitchFamily="34" charset="-122"/>
                <a:cs typeface="Sora" pitchFamily="34" charset="-120"/>
              </a:rPr>
              <a:t>Primary School</a:t>
            </a:r>
            <a:endParaRPr lang="en-US" sz="1563" dirty="0"/>
          </a:p>
        </p:txBody>
      </p:sp>
      <p:sp>
        <p:nvSpPr>
          <p:cNvPr id="14" name="Text 10"/>
          <p:cNvSpPr/>
          <p:nvPr/>
        </p:nvSpPr>
        <p:spPr>
          <a:xfrm>
            <a:off x="1666994" y="4079081"/>
            <a:ext cx="6921341" cy="508159"/>
          </a:xfrm>
          <a:prstGeom prst="rect">
            <a:avLst/>
          </a:prstGeom>
          <a:noFill/>
          <a:ln/>
        </p:spPr>
        <p:txBody>
          <a:bodyPr wrap="square" rtlCol="0" anchor="t"/>
          <a:lstStyle/>
          <a:p>
            <a:pPr marL="0" indent="0" algn="l">
              <a:lnSpc>
                <a:spcPts val="2000"/>
              </a:lnSpc>
              <a:buNone/>
            </a:pPr>
            <a:r>
              <a:rPr lang="en-US" sz="1250" dirty="0">
                <a:solidFill>
                  <a:srgbClr val="E0D6DE"/>
                </a:solidFill>
                <a:latin typeface="Noto Sans TC" pitchFamily="34" charset="0"/>
                <a:ea typeface="Noto Sans TC" pitchFamily="34" charset="-122"/>
                <a:cs typeface="Noto Sans TC" pitchFamily="34" charset="-120"/>
              </a:rPr>
              <a:t>I continued my education in primary school, where I received a solid foundation in core subjects like mathematics, science, and language.</a:t>
            </a:r>
            <a:endParaRPr lang="en-US" sz="1250" dirty="0"/>
          </a:p>
        </p:txBody>
      </p:sp>
      <p:sp>
        <p:nvSpPr>
          <p:cNvPr id="15" name="Shape 11"/>
          <p:cNvSpPr/>
          <p:nvPr/>
        </p:nvSpPr>
        <p:spPr>
          <a:xfrm>
            <a:off x="615196" y="5083254"/>
            <a:ext cx="357188" cy="357188"/>
          </a:xfrm>
          <a:prstGeom prst="roundRect">
            <a:avLst>
              <a:gd name="adj" fmla="val 8001"/>
            </a:avLst>
          </a:prstGeom>
          <a:solidFill>
            <a:srgbClr val="26262B"/>
          </a:solidFill>
          <a:ln/>
        </p:spPr>
      </p:sp>
      <p:sp>
        <p:nvSpPr>
          <p:cNvPr id="16" name="Text 12"/>
          <p:cNvSpPr/>
          <p:nvPr/>
        </p:nvSpPr>
        <p:spPr>
          <a:xfrm>
            <a:off x="719971" y="5142786"/>
            <a:ext cx="147637" cy="238125"/>
          </a:xfrm>
          <a:prstGeom prst="rect">
            <a:avLst/>
          </a:prstGeom>
          <a:noFill/>
          <a:ln/>
        </p:spPr>
        <p:txBody>
          <a:bodyPr wrap="none" rtlCol="0" anchor="t"/>
          <a:lstStyle/>
          <a:p>
            <a:pPr marL="0" indent="0" algn="ctr">
              <a:lnSpc>
                <a:spcPts val="1875"/>
              </a:lnSpc>
              <a:buNone/>
            </a:pPr>
            <a:r>
              <a:rPr lang="en-US" sz="1875" dirty="0">
                <a:solidFill>
                  <a:srgbClr val="E0D6DE"/>
                </a:solidFill>
                <a:latin typeface="Sora" pitchFamily="34" charset="0"/>
                <a:ea typeface="Sora" pitchFamily="34" charset="-122"/>
                <a:cs typeface="Sora" pitchFamily="34" charset="-120"/>
              </a:rPr>
              <a:t>3</a:t>
            </a:r>
            <a:endParaRPr lang="en-US" sz="1875" dirty="0"/>
          </a:p>
        </p:txBody>
      </p:sp>
      <p:sp>
        <p:nvSpPr>
          <p:cNvPr id="17" name="Text 13"/>
          <p:cNvSpPr/>
          <p:nvPr/>
        </p:nvSpPr>
        <p:spPr>
          <a:xfrm>
            <a:off x="1666994" y="5063371"/>
            <a:ext cx="1984653" cy="248007"/>
          </a:xfrm>
          <a:prstGeom prst="rect">
            <a:avLst/>
          </a:prstGeom>
          <a:noFill/>
          <a:ln/>
        </p:spPr>
        <p:txBody>
          <a:bodyPr wrap="none" rtlCol="0" anchor="t"/>
          <a:lstStyle/>
          <a:p>
            <a:pPr marL="0" indent="0" algn="l">
              <a:lnSpc>
                <a:spcPts val="1953"/>
              </a:lnSpc>
              <a:buNone/>
            </a:pPr>
            <a:r>
              <a:rPr lang="en-US" sz="1563" dirty="0">
                <a:solidFill>
                  <a:srgbClr val="E0D6DE"/>
                </a:solidFill>
                <a:latin typeface="Sora" pitchFamily="34" charset="0"/>
                <a:ea typeface="Sora" pitchFamily="34" charset="-122"/>
                <a:cs typeface="Sora" pitchFamily="34" charset="-120"/>
              </a:rPr>
              <a:t>Secondary School</a:t>
            </a:r>
            <a:endParaRPr lang="en-US" sz="1563" dirty="0"/>
          </a:p>
        </p:txBody>
      </p:sp>
      <p:sp>
        <p:nvSpPr>
          <p:cNvPr id="18" name="Text 14"/>
          <p:cNvSpPr/>
          <p:nvPr/>
        </p:nvSpPr>
        <p:spPr>
          <a:xfrm>
            <a:off x="1666994" y="5406628"/>
            <a:ext cx="6921341" cy="508159"/>
          </a:xfrm>
          <a:prstGeom prst="rect">
            <a:avLst/>
          </a:prstGeom>
          <a:noFill/>
          <a:ln/>
        </p:spPr>
        <p:txBody>
          <a:bodyPr wrap="square" rtlCol="0" anchor="t"/>
          <a:lstStyle/>
          <a:p>
            <a:pPr marL="0" indent="0" algn="l">
              <a:lnSpc>
                <a:spcPts val="2000"/>
              </a:lnSpc>
              <a:buNone/>
            </a:pPr>
            <a:r>
              <a:rPr lang="en-US" sz="1250" dirty="0">
                <a:solidFill>
                  <a:srgbClr val="E0D6DE"/>
                </a:solidFill>
                <a:latin typeface="Noto Sans TC" pitchFamily="34" charset="0"/>
                <a:ea typeface="Noto Sans TC" pitchFamily="34" charset="-122"/>
                <a:cs typeface="Noto Sans TC" pitchFamily="34" charset="-120"/>
              </a:rPr>
              <a:t>During my secondary education, I specialized in science and technology, which ignited my passion for computer science.</a:t>
            </a:r>
            <a:endParaRPr lang="en-US" sz="1250" dirty="0"/>
          </a:p>
        </p:txBody>
      </p:sp>
      <p:sp>
        <p:nvSpPr>
          <p:cNvPr id="19" name="Shape 15"/>
          <p:cNvSpPr/>
          <p:nvPr/>
        </p:nvSpPr>
        <p:spPr>
          <a:xfrm>
            <a:off x="615196" y="6410801"/>
            <a:ext cx="357188" cy="357188"/>
          </a:xfrm>
          <a:prstGeom prst="roundRect">
            <a:avLst>
              <a:gd name="adj" fmla="val 8001"/>
            </a:avLst>
          </a:prstGeom>
          <a:solidFill>
            <a:srgbClr val="26262B"/>
          </a:solidFill>
          <a:ln/>
        </p:spPr>
      </p:sp>
      <p:sp>
        <p:nvSpPr>
          <p:cNvPr id="20" name="Text 16"/>
          <p:cNvSpPr/>
          <p:nvPr/>
        </p:nvSpPr>
        <p:spPr>
          <a:xfrm>
            <a:off x="716161" y="6470333"/>
            <a:ext cx="155258" cy="238125"/>
          </a:xfrm>
          <a:prstGeom prst="rect">
            <a:avLst/>
          </a:prstGeom>
          <a:noFill/>
          <a:ln/>
        </p:spPr>
        <p:txBody>
          <a:bodyPr wrap="none" rtlCol="0" anchor="t"/>
          <a:lstStyle/>
          <a:p>
            <a:pPr marL="0" indent="0" algn="ctr">
              <a:lnSpc>
                <a:spcPts val="1875"/>
              </a:lnSpc>
              <a:buNone/>
            </a:pPr>
            <a:r>
              <a:rPr lang="en-US" sz="1875" dirty="0">
                <a:solidFill>
                  <a:srgbClr val="E0D6DE"/>
                </a:solidFill>
                <a:latin typeface="Sora" pitchFamily="34" charset="0"/>
                <a:ea typeface="Sora" pitchFamily="34" charset="-122"/>
                <a:cs typeface="Sora" pitchFamily="34" charset="-120"/>
              </a:rPr>
              <a:t>4</a:t>
            </a:r>
            <a:endParaRPr lang="en-US" sz="1875" dirty="0"/>
          </a:p>
        </p:txBody>
      </p:sp>
      <p:sp>
        <p:nvSpPr>
          <p:cNvPr id="21" name="Text 17"/>
          <p:cNvSpPr/>
          <p:nvPr/>
        </p:nvSpPr>
        <p:spPr>
          <a:xfrm>
            <a:off x="1666994" y="6390918"/>
            <a:ext cx="1984653" cy="248007"/>
          </a:xfrm>
          <a:prstGeom prst="rect">
            <a:avLst/>
          </a:prstGeom>
          <a:noFill/>
          <a:ln/>
        </p:spPr>
        <p:txBody>
          <a:bodyPr wrap="none" rtlCol="0" anchor="t"/>
          <a:lstStyle/>
          <a:p>
            <a:pPr marL="0" indent="0" algn="l">
              <a:lnSpc>
                <a:spcPts val="1953"/>
              </a:lnSpc>
              <a:buNone/>
            </a:pPr>
            <a:r>
              <a:rPr lang="en-US" sz="1563" dirty="0">
                <a:solidFill>
                  <a:srgbClr val="E0D6DE"/>
                </a:solidFill>
                <a:latin typeface="Sora" pitchFamily="34" charset="0"/>
                <a:ea typeface="Sora" pitchFamily="34" charset="-122"/>
                <a:cs typeface="Sora" pitchFamily="34" charset="-120"/>
              </a:rPr>
              <a:t>University</a:t>
            </a:r>
            <a:endParaRPr lang="en-US" sz="1563" dirty="0"/>
          </a:p>
        </p:txBody>
      </p:sp>
      <p:sp>
        <p:nvSpPr>
          <p:cNvPr id="22" name="Text 18"/>
          <p:cNvSpPr/>
          <p:nvPr/>
        </p:nvSpPr>
        <p:spPr>
          <a:xfrm>
            <a:off x="1666994" y="6734175"/>
            <a:ext cx="6921341" cy="508159"/>
          </a:xfrm>
          <a:prstGeom prst="rect">
            <a:avLst/>
          </a:prstGeom>
          <a:noFill/>
          <a:ln/>
        </p:spPr>
        <p:txBody>
          <a:bodyPr wrap="square" rtlCol="0" anchor="t"/>
          <a:lstStyle/>
          <a:p>
            <a:pPr marL="0" indent="0" algn="l">
              <a:lnSpc>
                <a:spcPts val="2000"/>
              </a:lnSpc>
              <a:buNone/>
            </a:pPr>
            <a:r>
              <a:rPr lang="en-US" sz="1250" dirty="0">
                <a:solidFill>
                  <a:srgbClr val="E0D6DE"/>
                </a:solidFill>
                <a:latin typeface="Noto Sans TC" pitchFamily="34" charset="0"/>
                <a:ea typeface="Noto Sans TC" pitchFamily="34" charset="-122"/>
                <a:cs typeface="Noto Sans TC" pitchFamily="34" charset="-120"/>
              </a:rPr>
              <a:t>I am currently pursuing a degree in Computer Science and Information Technology at Dedan Kimathi University of Technology.</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93790" y="970717"/>
            <a:ext cx="6887051" cy="708779"/>
          </a:xfrm>
          <a:prstGeom prst="rect">
            <a:avLst/>
          </a:prstGeom>
          <a:noFill/>
          <a:ln/>
        </p:spPr>
        <p:txBody>
          <a:bodyPr wrap="non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Kindergarten Education</a:t>
            </a:r>
            <a:endParaRPr lang="en-US" sz="4465" dirty="0"/>
          </a:p>
        </p:txBody>
      </p:sp>
      <p:sp>
        <p:nvSpPr>
          <p:cNvPr id="6" name="Text 2"/>
          <p:cNvSpPr/>
          <p:nvPr/>
        </p:nvSpPr>
        <p:spPr>
          <a:xfrm>
            <a:off x="793790" y="2019657"/>
            <a:ext cx="7556421" cy="1088708"/>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My kindergarten experience was a foundation for my early learning. I developed essential social skills and learned basic concepts that prepared me for primary school.</a:t>
            </a:r>
            <a:endParaRPr lang="en-US" sz="1786" dirty="0"/>
          </a:p>
        </p:txBody>
      </p:sp>
      <p:sp>
        <p:nvSpPr>
          <p:cNvPr id="7" name="Shape 3"/>
          <p:cNvSpPr/>
          <p:nvPr/>
        </p:nvSpPr>
        <p:spPr>
          <a:xfrm>
            <a:off x="793790" y="3618667"/>
            <a:ext cx="510302" cy="510302"/>
          </a:xfrm>
          <a:prstGeom prst="roundRect">
            <a:avLst>
              <a:gd name="adj" fmla="val 8001"/>
            </a:avLst>
          </a:prstGeom>
          <a:solidFill>
            <a:srgbClr val="26262B"/>
          </a:solidFill>
          <a:ln/>
        </p:spPr>
      </p:sp>
      <p:sp>
        <p:nvSpPr>
          <p:cNvPr id="8" name="Text 4"/>
          <p:cNvSpPr/>
          <p:nvPr/>
        </p:nvSpPr>
        <p:spPr>
          <a:xfrm>
            <a:off x="976908" y="3703677"/>
            <a:ext cx="143947" cy="340281"/>
          </a:xfrm>
          <a:prstGeom prst="rect">
            <a:avLst/>
          </a:prstGeom>
          <a:noFill/>
          <a:ln/>
        </p:spPr>
        <p:txBody>
          <a:bodyPr wrap="none" rtlCol="0" anchor="t"/>
          <a:lstStyle/>
          <a:p>
            <a:pPr marL="0" indent="0" algn="ctr">
              <a:lnSpc>
                <a:spcPts val="2679"/>
              </a:lnSpc>
              <a:buNone/>
            </a:pPr>
            <a:r>
              <a:rPr lang="en-US" sz="2679" dirty="0">
                <a:solidFill>
                  <a:srgbClr val="E0D6DE"/>
                </a:solidFill>
                <a:latin typeface="Sora" pitchFamily="34" charset="0"/>
                <a:ea typeface="Sora" pitchFamily="34" charset="-122"/>
                <a:cs typeface="Sora" pitchFamily="34" charset="-120"/>
              </a:rPr>
              <a:t>1</a:t>
            </a:r>
            <a:endParaRPr lang="en-US" sz="2679" dirty="0"/>
          </a:p>
        </p:txBody>
      </p:sp>
      <p:sp>
        <p:nvSpPr>
          <p:cNvPr id="9" name="Text 5"/>
          <p:cNvSpPr/>
          <p:nvPr/>
        </p:nvSpPr>
        <p:spPr>
          <a:xfrm>
            <a:off x="1530906" y="3618667"/>
            <a:ext cx="2835235" cy="354330"/>
          </a:xfrm>
          <a:prstGeom prst="rect">
            <a:avLst/>
          </a:prstGeom>
          <a:noFill/>
          <a:ln/>
        </p:spPr>
        <p:txBody>
          <a:bodyPr wrap="non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Socialization</a:t>
            </a:r>
            <a:endParaRPr lang="en-US" sz="2233" dirty="0"/>
          </a:p>
        </p:txBody>
      </p:sp>
      <p:sp>
        <p:nvSpPr>
          <p:cNvPr id="10" name="Text 6"/>
          <p:cNvSpPr/>
          <p:nvPr/>
        </p:nvSpPr>
        <p:spPr>
          <a:xfrm>
            <a:off x="1530906" y="4109085"/>
            <a:ext cx="2927747" cy="1088708"/>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I interacted with other children, learning to share and cooperate.</a:t>
            </a:r>
            <a:endParaRPr lang="en-US" sz="1786" dirty="0"/>
          </a:p>
        </p:txBody>
      </p:sp>
      <p:sp>
        <p:nvSpPr>
          <p:cNvPr id="11" name="Shape 7"/>
          <p:cNvSpPr/>
          <p:nvPr/>
        </p:nvSpPr>
        <p:spPr>
          <a:xfrm>
            <a:off x="4685467" y="3618667"/>
            <a:ext cx="510302" cy="510302"/>
          </a:xfrm>
          <a:prstGeom prst="roundRect">
            <a:avLst>
              <a:gd name="adj" fmla="val 8001"/>
            </a:avLst>
          </a:prstGeom>
          <a:solidFill>
            <a:srgbClr val="26262B"/>
          </a:solidFill>
          <a:ln/>
        </p:spPr>
      </p:sp>
      <p:sp>
        <p:nvSpPr>
          <p:cNvPr id="12" name="Text 8"/>
          <p:cNvSpPr/>
          <p:nvPr/>
        </p:nvSpPr>
        <p:spPr>
          <a:xfrm>
            <a:off x="4834652" y="3703677"/>
            <a:ext cx="211931" cy="340281"/>
          </a:xfrm>
          <a:prstGeom prst="rect">
            <a:avLst/>
          </a:prstGeom>
          <a:noFill/>
          <a:ln/>
        </p:spPr>
        <p:txBody>
          <a:bodyPr wrap="none" rtlCol="0" anchor="t"/>
          <a:lstStyle/>
          <a:p>
            <a:pPr marL="0" indent="0" algn="ctr">
              <a:lnSpc>
                <a:spcPts val="2679"/>
              </a:lnSpc>
              <a:buNone/>
            </a:pPr>
            <a:r>
              <a:rPr lang="en-US" sz="2679" dirty="0">
                <a:solidFill>
                  <a:srgbClr val="E0D6DE"/>
                </a:solidFill>
                <a:latin typeface="Sora" pitchFamily="34" charset="0"/>
                <a:ea typeface="Sora" pitchFamily="34" charset="-122"/>
                <a:cs typeface="Sora" pitchFamily="34" charset="-120"/>
              </a:rPr>
              <a:t>2</a:t>
            </a:r>
            <a:endParaRPr lang="en-US" sz="2679" dirty="0"/>
          </a:p>
        </p:txBody>
      </p:sp>
      <p:sp>
        <p:nvSpPr>
          <p:cNvPr id="13" name="Text 9"/>
          <p:cNvSpPr/>
          <p:nvPr/>
        </p:nvSpPr>
        <p:spPr>
          <a:xfrm>
            <a:off x="5422583" y="3618667"/>
            <a:ext cx="2835235" cy="354330"/>
          </a:xfrm>
          <a:prstGeom prst="rect">
            <a:avLst/>
          </a:prstGeom>
          <a:noFill/>
          <a:ln/>
        </p:spPr>
        <p:txBody>
          <a:bodyPr wrap="non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Language Skills</a:t>
            </a:r>
            <a:endParaRPr lang="en-US" sz="2233" dirty="0"/>
          </a:p>
        </p:txBody>
      </p:sp>
      <p:sp>
        <p:nvSpPr>
          <p:cNvPr id="14" name="Text 10"/>
          <p:cNvSpPr/>
          <p:nvPr/>
        </p:nvSpPr>
        <p:spPr>
          <a:xfrm>
            <a:off x="5422583" y="4109085"/>
            <a:ext cx="2927747" cy="1088708"/>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I learned the basics of reading, writing, and speaking English.</a:t>
            </a:r>
            <a:endParaRPr lang="en-US" sz="1786" dirty="0"/>
          </a:p>
        </p:txBody>
      </p:sp>
      <p:sp>
        <p:nvSpPr>
          <p:cNvPr id="15" name="Shape 11"/>
          <p:cNvSpPr/>
          <p:nvPr/>
        </p:nvSpPr>
        <p:spPr>
          <a:xfrm>
            <a:off x="793790" y="5679758"/>
            <a:ext cx="510302" cy="510302"/>
          </a:xfrm>
          <a:prstGeom prst="roundRect">
            <a:avLst>
              <a:gd name="adj" fmla="val 8001"/>
            </a:avLst>
          </a:prstGeom>
          <a:solidFill>
            <a:srgbClr val="26262B"/>
          </a:solidFill>
          <a:ln/>
        </p:spPr>
      </p:sp>
      <p:sp>
        <p:nvSpPr>
          <p:cNvPr id="16" name="Text 12"/>
          <p:cNvSpPr/>
          <p:nvPr/>
        </p:nvSpPr>
        <p:spPr>
          <a:xfrm>
            <a:off x="943451" y="5764768"/>
            <a:ext cx="210979" cy="340281"/>
          </a:xfrm>
          <a:prstGeom prst="rect">
            <a:avLst/>
          </a:prstGeom>
          <a:noFill/>
          <a:ln/>
        </p:spPr>
        <p:txBody>
          <a:bodyPr wrap="none" rtlCol="0" anchor="t"/>
          <a:lstStyle/>
          <a:p>
            <a:pPr marL="0" indent="0" algn="ctr">
              <a:lnSpc>
                <a:spcPts val="2679"/>
              </a:lnSpc>
              <a:buNone/>
            </a:pPr>
            <a:r>
              <a:rPr lang="en-US" sz="2679" dirty="0">
                <a:solidFill>
                  <a:srgbClr val="E0D6DE"/>
                </a:solidFill>
                <a:latin typeface="Sora" pitchFamily="34" charset="0"/>
                <a:ea typeface="Sora" pitchFamily="34" charset="-122"/>
                <a:cs typeface="Sora" pitchFamily="34" charset="-120"/>
              </a:rPr>
              <a:t>3</a:t>
            </a:r>
            <a:endParaRPr lang="en-US" sz="2679" dirty="0"/>
          </a:p>
        </p:txBody>
      </p:sp>
      <p:sp>
        <p:nvSpPr>
          <p:cNvPr id="17" name="Text 13"/>
          <p:cNvSpPr/>
          <p:nvPr/>
        </p:nvSpPr>
        <p:spPr>
          <a:xfrm>
            <a:off x="1530906" y="5679758"/>
            <a:ext cx="2835235" cy="354330"/>
          </a:xfrm>
          <a:prstGeom prst="rect">
            <a:avLst/>
          </a:prstGeom>
          <a:noFill/>
          <a:ln/>
        </p:spPr>
        <p:txBody>
          <a:bodyPr wrap="non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Early Numeracy</a:t>
            </a:r>
            <a:endParaRPr lang="en-US" sz="2233" dirty="0"/>
          </a:p>
        </p:txBody>
      </p:sp>
      <p:sp>
        <p:nvSpPr>
          <p:cNvPr id="18" name="Text 14"/>
          <p:cNvSpPr/>
          <p:nvPr/>
        </p:nvSpPr>
        <p:spPr>
          <a:xfrm>
            <a:off x="1530906" y="6170176"/>
            <a:ext cx="2927747" cy="1088708"/>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I developed a foundation in counting, sorting, and recognizing shapes.</a:t>
            </a:r>
            <a:endParaRPr lang="en-US" sz="1786" dirty="0"/>
          </a:p>
        </p:txBody>
      </p:sp>
      <p:sp>
        <p:nvSpPr>
          <p:cNvPr id="19" name="Shape 15"/>
          <p:cNvSpPr/>
          <p:nvPr/>
        </p:nvSpPr>
        <p:spPr>
          <a:xfrm>
            <a:off x="4685467" y="5679758"/>
            <a:ext cx="510302" cy="510302"/>
          </a:xfrm>
          <a:prstGeom prst="roundRect">
            <a:avLst>
              <a:gd name="adj" fmla="val 8001"/>
            </a:avLst>
          </a:prstGeom>
          <a:solidFill>
            <a:srgbClr val="26262B"/>
          </a:solidFill>
          <a:ln/>
        </p:spPr>
      </p:sp>
      <p:sp>
        <p:nvSpPr>
          <p:cNvPr id="20" name="Text 16"/>
          <p:cNvSpPr/>
          <p:nvPr/>
        </p:nvSpPr>
        <p:spPr>
          <a:xfrm>
            <a:off x="4829651" y="5764768"/>
            <a:ext cx="221813" cy="340281"/>
          </a:xfrm>
          <a:prstGeom prst="rect">
            <a:avLst/>
          </a:prstGeom>
          <a:noFill/>
          <a:ln/>
        </p:spPr>
        <p:txBody>
          <a:bodyPr wrap="none" rtlCol="0" anchor="t"/>
          <a:lstStyle/>
          <a:p>
            <a:pPr marL="0" indent="0" algn="ctr">
              <a:lnSpc>
                <a:spcPts val="2679"/>
              </a:lnSpc>
              <a:buNone/>
            </a:pPr>
            <a:r>
              <a:rPr lang="en-US" sz="2679" dirty="0">
                <a:solidFill>
                  <a:srgbClr val="E0D6DE"/>
                </a:solidFill>
                <a:latin typeface="Sora" pitchFamily="34" charset="0"/>
                <a:ea typeface="Sora" pitchFamily="34" charset="-122"/>
                <a:cs typeface="Sora" pitchFamily="34" charset="-120"/>
              </a:rPr>
              <a:t>4</a:t>
            </a:r>
            <a:endParaRPr lang="en-US" sz="2679" dirty="0"/>
          </a:p>
        </p:txBody>
      </p:sp>
      <p:sp>
        <p:nvSpPr>
          <p:cNvPr id="21" name="Text 17"/>
          <p:cNvSpPr/>
          <p:nvPr/>
        </p:nvSpPr>
        <p:spPr>
          <a:xfrm>
            <a:off x="5422583" y="5679758"/>
            <a:ext cx="2835235" cy="354330"/>
          </a:xfrm>
          <a:prstGeom prst="rect">
            <a:avLst/>
          </a:prstGeom>
          <a:noFill/>
          <a:ln/>
        </p:spPr>
        <p:txBody>
          <a:bodyPr wrap="non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Creativity</a:t>
            </a:r>
            <a:endParaRPr lang="en-US" sz="2233" dirty="0"/>
          </a:p>
        </p:txBody>
      </p:sp>
      <p:sp>
        <p:nvSpPr>
          <p:cNvPr id="22" name="Text 18"/>
          <p:cNvSpPr/>
          <p:nvPr/>
        </p:nvSpPr>
        <p:spPr>
          <a:xfrm>
            <a:off x="5422583" y="6170176"/>
            <a:ext cx="2927747" cy="1088708"/>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I participated in art and craft activities, fostering my imagination.</a:t>
            </a:r>
            <a:endParaRPr lang="en-US" sz="178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93790" y="1103471"/>
            <a:ext cx="5670590" cy="708779"/>
          </a:xfrm>
          <a:prstGeom prst="rect">
            <a:avLst/>
          </a:prstGeom>
          <a:noFill/>
          <a:ln/>
        </p:spPr>
        <p:txBody>
          <a:bodyPr wrap="non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Primary Education</a:t>
            </a:r>
            <a:endParaRPr lang="en-US" sz="4465" dirty="0"/>
          </a:p>
        </p:txBody>
      </p:sp>
      <p:sp>
        <p:nvSpPr>
          <p:cNvPr id="6" name="Text 2"/>
          <p:cNvSpPr/>
          <p:nvPr/>
        </p:nvSpPr>
        <p:spPr>
          <a:xfrm>
            <a:off x="793790" y="2152412"/>
            <a:ext cx="7556421" cy="1451610"/>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Primary school provided me with a solid foundation in core subjects, developing my academic skills and instilling a love for learning. I enjoyed math and science classes. I also participated in extracurricular activities like sports and drama.</a:t>
            </a:r>
            <a:endParaRPr lang="en-US" sz="1786" dirty="0"/>
          </a:p>
        </p:txBody>
      </p:sp>
      <p:sp>
        <p:nvSpPr>
          <p:cNvPr id="7" name="Shape 3"/>
          <p:cNvSpPr/>
          <p:nvPr/>
        </p:nvSpPr>
        <p:spPr>
          <a:xfrm>
            <a:off x="793790" y="3859173"/>
            <a:ext cx="7556421" cy="3266837"/>
          </a:xfrm>
          <a:prstGeom prst="roundRect">
            <a:avLst>
              <a:gd name="adj" fmla="val 1250"/>
            </a:avLst>
          </a:prstGeom>
          <a:noFill/>
          <a:ln w="7620">
            <a:solidFill>
              <a:srgbClr val="FFFFFF">
                <a:alpha val="24000"/>
              </a:srgbClr>
            </a:solidFill>
            <a:prstDash val="solid"/>
          </a:ln>
        </p:spPr>
      </p:sp>
      <p:sp>
        <p:nvSpPr>
          <p:cNvPr id="8" name="Shape 4"/>
          <p:cNvSpPr/>
          <p:nvPr/>
        </p:nvSpPr>
        <p:spPr>
          <a:xfrm>
            <a:off x="801410" y="3866793"/>
            <a:ext cx="7541181" cy="650319"/>
          </a:xfrm>
          <a:prstGeom prst="rect">
            <a:avLst/>
          </a:prstGeom>
          <a:solidFill>
            <a:srgbClr val="FFFFFF">
              <a:alpha val="4000"/>
            </a:srgbClr>
          </a:solidFill>
          <a:ln/>
        </p:spPr>
      </p:sp>
      <p:sp>
        <p:nvSpPr>
          <p:cNvPr id="9" name="Text 5"/>
          <p:cNvSpPr/>
          <p:nvPr/>
        </p:nvSpPr>
        <p:spPr>
          <a:xfrm>
            <a:off x="1028224" y="4010501"/>
            <a:ext cx="3313152"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Subject</a:t>
            </a:r>
            <a:endParaRPr lang="en-US" sz="1786" dirty="0"/>
          </a:p>
        </p:txBody>
      </p:sp>
      <p:sp>
        <p:nvSpPr>
          <p:cNvPr id="10" name="Text 6"/>
          <p:cNvSpPr/>
          <p:nvPr/>
        </p:nvSpPr>
        <p:spPr>
          <a:xfrm>
            <a:off x="4802624" y="4010501"/>
            <a:ext cx="3313152"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Key Learnings</a:t>
            </a:r>
            <a:endParaRPr lang="en-US" sz="1786" dirty="0"/>
          </a:p>
        </p:txBody>
      </p:sp>
      <p:sp>
        <p:nvSpPr>
          <p:cNvPr id="11" name="Shape 7"/>
          <p:cNvSpPr/>
          <p:nvPr/>
        </p:nvSpPr>
        <p:spPr>
          <a:xfrm>
            <a:off x="801410" y="4517112"/>
            <a:ext cx="7541181" cy="650319"/>
          </a:xfrm>
          <a:prstGeom prst="rect">
            <a:avLst/>
          </a:prstGeom>
          <a:solidFill>
            <a:srgbClr val="000000">
              <a:alpha val="4000"/>
            </a:srgbClr>
          </a:solidFill>
          <a:ln/>
        </p:spPr>
      </p:sp>
      <p:sp>
        <p:nvSpPr>
          <p:cNvPr id="12" name="Text 8"/>
          <p:cNvSpPr/>
          <p:nvPr/>
        </p:nvSpPr>
        <p:spPr>
          <a:xfrm>
            <a:off x="1028224" y="4660821"/>
            <a:ext cx="3313152"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Mathematics</a:t>
            </a:r>
            <a:endParaRPr lang="en-US" sz="1786" dirty="0"/>
          </a:p>
        </p:txBody>
      </p:sp>
      <p:sp>
        <p:nvSpPr>
          <p:cNvPr id="13" name="Text 9"/>
          <p:cNvSpPr/>
          <p:nvPr/>
        </p:nvSpPr>
        <p:spPr>
          <a:xfrm>
            <a:off x="4802624" y="4660821"/>
            <a:ext cx="3313152"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Algebra, geometry, arithmetic</a:t>
            </a:r>
            <a:endParaRPr lang="en-US" sz="1786" dirty="0"/>
          </a:p>
        </p:txBody>
      </p:sp>
      <p:sp>
        <p:nvSpPr>
          <p:cNvPr id="14" name="Shape 10"/>
          <p:cNvSpPr/>
          <p:nvPr/>
        </p:nvSpPr>
        <p:spPr>
          <a:xfrm>
            <a:off x="801410" y="5167432"/>
            <a:ext cx="7541181" cy="650319"/>
          </a:xfrm>
          <a:prstGeom prst="rect">
            <a:avLst/>
          </a:prstGeom>
          <a:solidFill>
            <a:srgbClr val="FFFFFF">
              <a:alpha val="4000"/>
            </a:srgbClr>
          </a:solidFill>
          <a:ln/>
        </p:spPr>
      </p:sp>
      <p:sp>
        <p:nvSpPr>
          <p:cNvPr id="15" name="Text 11"/>
          <p:cNvSpPr/>
          <p:nvPr/>
        </p:nvSpPr>
        <p:spPr>
          <a:xfrm>
            <a:off x="1028224" y="5311140"/>
            <a:ext cx="3313152"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Science</a:t>
            </a:r>
            <a:endParaRPr lang="en-US" sz="1786" dirty="0"/>
          </a:p>
        </p:txBody>
      </p:sp>
      <p:sp>
        <p:nvSpPr>
          <p:cNvPr id="16" name="Text 12"/>
          <p:cNvSpPr/>
          <p:nvPr/>
        </p:nvSpPr>
        <p:spPr>
          <a:xfrm>
            <a:off x="4802624" y="5311140"/>
            <a:ext cx="3313152"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Biology, chemistry, physics</a:t>
            </a:r>
            <a:endParaRPr lang="en-US" sz="1786" dirty="0"/>
          </a:p>
        </p:txBody>
      </p:sp>
      <p:sp>
        <p:nvSpPr>
          <p:cNvPr id="17" name="Shape 13"/>
          <p:cNvSpPr/>
          <p:nvPr/>
        </p:nvSpPr>
        <p:spPr>
          <a:xfrm>
            <a:off x="801410" y="5817751"/>
            <a:ext cx="7541181" cy="650319"/>
          </a:xfrm>
          <a:prstGeom prst="rect">
            <a:avLst/>
          </a:prstGeom>
          <a:solidFill>
            <a:srgbClr val="000000">
              <a:alpha val="4000"/>
            </a:srgbClr>
          </a:solidFill>
          <a:ln/>
        </p:spPr>
      </p:sp>
      <p:sp>
        <p:nvSpPr>
          <p:cNvPr id="18" name="Text 14"/>
          <p:cNvSpPr/>
          <p:nvPr/>
        </p:nvSpPr>
        <p:spPr>
          <a:xfrm>
            <a:off x="1028224" y="5961459"/>
            <a:ext cx="3313152"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Language</a:t>
            </a:r>
            <a:endParaRPr lang="en-US" sz="1786" dirty="0"/>
          </a:p>
        </p:txBody>
      </p:sp>
      <p:sp>
        <p:nvSpPr>
          <p:cNvPr id="19" name="Text 15"/>
          <p:cNvSpPr/>
          <p:nvPr/>
        </p:nvSpPr>
        <p:spPr>
          <a:xfrm>
            <a:off x="4802624" y="5961459"/>
            <a:ext cx="3313152"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Reading, writing, speaking</a:t>
            </a:r>
            <a:endParaRPr lang="en-US" sz="1786" dirty="0"/>
          </a:p>
        </p:txBody>
      </p:sp>
      <p:sp>
        <p:nvSpPr>
          <p:cNvPr id="20" name="Shape 16"/>
          <p:cNvSpPr/>
          <p:nvPr/>
        </p:nvSpPr>
        <p:spPr>
          <a:xfrm>
            <a:off x="801410" y="6468070"/>
            <a:ext cx="7541181" cy="650319"/>
          </a:xfrm>
          <a:prstGeom prst="rect">
            <a:avLst/>
          </a:prstGeom>
          <a:solidFill>
            <a:srgbClr val="FFFFFF">
              <a:alpha val="4000"/>
            </a:srgbClr>
          </a:solidFill>
          <a:ln/>
        </p:spPr>
      </p:sp>
      <p:sp>
        <p:nvSpPr>
          <p:cNvPr id="21" name="Text 17"/>
          <p:cNvSpPr/>
          <p:nvPr/>
        </p:nvSpPr>
        <p:spPr>
          <a:xfrm>
            <a:off x="1028224" y="6611779"/>
            <a:ext cx="3313152"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Social Studies</a:t>
            </a:r>
            <a:endParaRPr lang="en-US" sz="1786" dirty="0"/>
          </a:p>
        </p:txBody>
      </p:sp>
      <p:sp>
        <p:nvSpPr>
          <p:cNvPr id="22" name="Text 18"/>
          <p:cNvSpPr/>
          <p:nvPr/>
        </p:nvSpPr>
        <p:spPr>
          <a:xfrm>
            <a:off x="4802624" y="6611779"/>
            <a:ext cx="3313152"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History, geography, civics</a:t>
            </a:r>
            <a:endParaRPr lang="en-US" sz="1786"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793790" y="1992749"/>
            <a:ext cx="6170414" cy="708779"/>
          </a:xfrm>
          <a:prstGeom prst="rect">
            <a:avLst/>
          </a:prstGeom>
          <a:noFill/>
          <a:ln/>
        </p:spPr>
        <p:txBody>
          <a:bodyPr wrap="non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Secondary Education</a:t>
            </a:r>
            <a:endParaRPr lang="en-US" sz="4465" dirty="0"/>
          </a:p>
        </p:txBody>
      </p:sp>
      <p:sp>
        <p:nvSpPr>
          <p:cNvPr id="5" name="Text 2"/>
          <p:cNvSpPr/>
          <p:nvPr/>
        </p:nvSpPr>
        <p:spPr>
          <a:xfrm>
            <a:off x="793790" y="3155156"/>
            <a:ext cx="13042821" cy="725805"/>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Secondary school was a period of significant academic growth. I pursued a science stream, developing my interest in technology and computer science. I enjoyed the challenges of solving complex problems and learning new concepts.</a:t>
            </a:r>
            <a:endParaRPr lang="en-US" sz="1786" dirty="0"/>
          </a:p>
        </p:txBody>
      </p:sp>
      <p:sp>
        <p:nvSpPr>
          <p:cNvPr id="6" name="Text 3"/>
          <p:cNvSpPr/>
          <p:nvPr/>
        </p:nvSpPr>
        <p:spPr>
          <a:xfrm>
            <a:off x="793790" y="4362926"/>
            <a:ext cx="3510677" cy="354330"/>
          </a:xfrm>
          <a:prstGeom prst="rect">
            <a:avLst/>
          </a:prstGeom>
          <a:noFill/>
          <a:ln/>
        </p:spPr>
        <p:txBody>
          <a:bodyPr wrap="none" rtlCol="0" anchor="t"/>
          <a:lstStyle/>
          <a:p>
            <a:pPr marL="0" indent="0">
              <a:lnSpc>
                <a:spcPts val="2791"/>
              </a:lnSpc>
              <a:buNone/>
            </a:pPr>
            <a:r>
              <a:rPr lang="en-US" sz="2233" dirty="0">
                <a:solidFill>
                  <a:srgbClr val="97B8FF"/>
                </a:solidFill>
                <a:latin typeface="Sora" pitchFamily="34" charset="0"/>
                <a:ea typeface="Sora" pitchFamily="34" charset="-122"/>
                <a:cs typeface="Sora" pitchFamily="34" charset="-120"/>
              </a:rPr>
              <a:t>Science and Technology</a:t>
            </a:r>
            <a:endParaRPr lang="en-US" sz="2233" dirty="0"/>
          </a:p>
        </p:txBody>
      </p:sp>
      <p:sp>
        <p:nvSpPr>
          <p:cNvPr id="7" name="Text 4"/>
          <p:cNvSpPr/>
          <p:nvPr/>
        </p:nvSpPr>
        <p:spPr>
          <a:xfrm>
            <a:off x="793790" y="4944070"/>
            <a:ext cx="3978116" cy="725805"/>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I took advanced courses in physics, chemistry, biology, and mathematics.</a:t>
            </a:r>
            <a:endParaRPr lang="en-US" sz="1786" dirty="0"/>
          </a:p>
        </p:txBody>
      </p:sp>
      <p:sp>
        <p:nvSpPr>
          <p:cNvPr id="8" name="Text 5"/>
          <p:cNvSpPr/>
          <p:nvPr/>
        </p:nvSpPr>
        <p:spPr>
          <a:xfrm>
            <a:off x="5332928" y="4362926"/>
            <a:ext cx="2835235" cy="354330"/>
          </a:xfrm>
          <a:prstGeom prst="rect">
            <a:avLst/>
          </a:prstGeom>
          <a:noFill/>
          <a:ln/>
        </p:spPr>
        <p:txBody>
          <a:bodyPr wrap="none" rtlCol="0" anchor="t"/>
          <a:lstStyle/>
          <a:p>
            <a:pPr marL="0" indent="0">
              <a:lnSpc>
                <a:spcPts val="2791"/>
              </a:lnSpc>
              <a:buNone/>
            </a:pPr>
            <a:r>
              <a:rPr lang="en-US" sz="2233" dirty="0">
                <a:solidFill>
                  <a:srgbClr val="97B8FF"/>
                </a:solidFill>
                <a:latin typeface="Sora" pitchFamily="34" charset="0"/>
                <a:ea typeface="Sora" pitchFamily="34" charset="-122"/>
                <a:cs typeface="Sora" pitchFamily="34" charset="-120"/>
              </a:rPr>
              <a:t>Computer Studies</a:t>
            </a:r>
            <a:endParaRPr lang="en-US" sz="2233" dirty="0"/>
          </a:p>
        </p:txBody>
      </p:sp>
      <p:sp>
        <p:nvSpPr>
          <p:cNvPr id="9" name="Text 6"/>
          <p:cNvSpPr/>
          <p:nvPr/>
        </p:nvSpPr>
        <p:spPr>
          <a:xfrm>
            <a:off x="5332928" y="4944070"/>
            <a:ext cx="3978116" cy="1088708"/>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I learned about computer hardware, software, and programming languages.</a:t>
            </a:r>
            <a:endParaRPr lang="en-US" sz="1786" dirty="0"/>
          </a:p>
        </p:txBody>
      </p:sp>
      <p:sp>
        <p:nvSpPr>
          <p:cNvPr id="10" name="Text 7"/>
          <p:cNvSpPr/>
          <p:nvPr/>
        </p:nvSpPr>
        <p:spPr>
          <a:xfrm>
            <a:off x="9872067" y="4362926"/>
            <a:ext cx="3581281" cy="354330"/>
          </a:xfrm>
          <a:prstGeom prst="rect">
            <a:avLst/>
          </a:prstGeom>
          <a:noFill/>
          <a:ln/>
        </p:spPr>
        <p:txBody>
          <a:bodyPr wrap="none" rtlCol="0" anchor="t"/>
          <a:lstStyle/>
          <a:p>
            <a:pPr marL="0" indent="0">
              <a:lnSpc>
                <a:spcPts val="2791"/>
              </a:lnSpc>
              <a:buNone/>
            </a:pPr>
            <a:r>
              <a:rPr lang="en-US" sz="2233" dirty="0">
                <a:solidFill>
                  <a:srgbClr val="97B8FF"/>
                </a:solidFill>
                <a:latin typeface="Sora" pitchFamily="34" charset="0"/>
                <a:ea typeface="Sora" pitchFamily="34" charset="-122"/>
                <a:cs typeface="Sora" pitchFamily="34" charset="-120"/>
              </a:rPr>
              <a:t>Extracurricular Activities</a:t>
            </a:r>
            <a:endParaRPr lang="en-US" sz="2233" dirty="0"/>
          </a:p>
        </p:txBody>
      </p:sp>
      <p:sp>
        <p:nvSpPr>
          <p:cNvPr id="11" name="Text 8"/>
          <p:cNvSpPr/>
          <p:nvPr/>
        </p:nvSpPr>
        <p:spPr>
          <a:xfrm>
            <a:off x="9872067" y="4944070"/>
            <a:ext cx="3978116" cy="725805"/>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I participated in sports, drama, and debate clubs.</a:t>
            </a:r>
            <a:endParaRPr lang="en-US" sz="178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77796" y="702231"/>
            <a:ext cx="5221010" cy="617339"/>
          </a:xfrm>
          <a:prstGeom prst="rect">
            <a:avLst/>
          </a:prstGeom>
          <a:noFill/>
          <a:ln/>
        </p:spPr>
        <p:txBody>
          <a:bodyPr wrap="none" rtlCol="0" anchor="t"/>
          <a:lstStyle/>
          <a:p>
            <a:pPr marL="0" indent="0">
              <a:lnSpc>
                <a:spcPts val="4861"/>
              </a:lnSpc>
              <a:buNone/>
            </a:pPr>
            <a:r>
              <a:rPr lang="en-US" sz="3889" dirty="0">
                <a:solidFill>
                  <a:srgbClr val="97B8FF"/>
                </a:solidFill>
                <a:latin typeface="Sora" pitchFamily="34" charset="0"/>
                <a:ea typeface="Sora" pitchFamily="34" charset="-122"/>
                <a:cs typeface="Sora" pitchFamily="34" charset="-120"/>
              </a:rPr>
              <a:t>University Education</a:t>
            </a:r>
            <a:endParaRPr lang="en-US" sz="3889" dirty="0"/>
          </a:p>
        </p:txBody>
      </p:sp>
      <p:sp>
        <p:nvSpPr>
          <p:cNvPr id="6" name="Text 2"/>
          <p:cNvSpPr/>
          <p:nvPr/>
        </p:nvSpPr>
        <p:spPr>
          <a:xfrm>
            <a:off x="6177796" y="1615797"/>
            <a:ext cx="7761208" cy="947976"/>
          </a:xfrm>
          <a:prstGeom prst="rect">
            <a:avLst/>
          </a:prstGeom>
          <a:noFill/>
          <a:ln/>
        </p:spPr>
        <p:txBody>
          <a:bodyPr wrap="square" rtlCol="0" anchor="t"/>
          <a:lstStyle/>
          <a:p>
            <a:pPr marL="0" indent="0">
              <a:lnSpc>
                <a:spcPts val="2489"/>
              </a:lnSpc>
              <a:buNone/>
            </a:pPr>
            <a:r>
              <a:rPr lang="en-US" sz="1556" dirty="0">
                <a:solidFill>
                  <a:srgbClr val="E0D6DE"/>
                </a:solidFill>
                <a:latin typeface="Noto Sans TC" pitchFamily="34" charset="0"/>
                <a:ea typeface="Noto Sans TC" pitchFamily="34" charset="-122"/>
                <a:cs typeface="Noto Sans TC" pitchFamily="34" charset="-120"/>
              </a:rPr>
              <a:t>My university journey at Dedan Kimathi University of Technology has been an exciting and rewarding experience. I am pursuing a degree in Computer Science and Information Technology, and I am eager to contribute to the field.</a:t>
            </a:r>
            <a:endParaRPr lang="en-US" sz="1556" dirty="0"/>
          </a:p>
        </p:txBody>
      </p:sp>
      <p:pic>
        <p:nvPicPr>
          <p:cNvPr id="7" name="Image 2" descr="preencoded.png"/>
          <p:cNvPicPr>
            <a:picLocks noChangeAspect="1"/>
          </p:cNvPicPr>
          <p:nvPr/>
        </p:nvPicPr>
        <p:blipFill>
          <a:blip r:embed="rId5"/>
          <a:stretch>
            <a:fillRect/>
          </a:stretch>
        </p:blipFill>
        <p:spPr>
          <a:xfrm>
            <a:off x="6177796" y="2785943"/>
            <a:ext cx="987742" cy="1580436"/>
          </a:xfrm>
          <a:prstGeom prst="rect">
            <a:avLst/>
          </a:prstGeom>
        </p:spPr>
      </p:pic>
      <p:sp>
        <p:nvSpPr>
          <p:cNvPr id="8" name="Text 3"/>
          <p:cNvSpPr/>
          <p:nvPr/>
        </p:nvSpPr>
        <p:spPr>
          <a:xfrm>
            <a:off x="7461766" y="2983468"/>
            <a:ext cx="2469475" cy="308610"/>
          </a:xfrm>
          <a:prstGeom prst="rect">
            <a:avLst/>
          </a:prstGeom>
          <a:noFill/>
          <a:ln/>
        </p:spPr>
        <p:txBody>
          <a:bodyPr wrap="none" rtlCol="0" anchor="t"/>
          <a:lstStyle/>
          <a:p>
            <a:pPr marL="0" indent="0" algn="l">
              <a:lnSpc>
                <a:spcPts val="2431"/>
              </a:lnSpc>
              <a:buNone/>
            </a:pPr>
            <a:r>
              <a:rPr lang="en-US" sz="1944" dirty="0">
                <a:solidFill>
                  <a:srgbClr val="E0D6DE"/>
                </a:solidFill>
                <a:latin typeface="Sora" pitchFamily="34" charset="0"/>
                <a:ea typeface="Sora" pitchFamily="34" charset="-122"/>
                <a:cs typeface="Sora" pitchFamily="34" charset="-120"/>
              </a:rPr>
              <a:t>First Year</a:t>
            </a:r>
            <a:endParaRPr lang="en-US" sz="1944" dirty="0"/>
          </a:p>
        </p:txBody>
      </p:sp>
      <p:sp>
        <p:nvSpPr>
          <p:cNvPr id="9" name="Text 4"/>
          <p:cNvSpPr/>
          <p:nvPr/>
        </p:nvSpPr>
        <p:spPr>
          <a:xfrm>
            <a:off x="7461766" y="3410545"/>
            <a:ext cx="6477238" cy="631984"/>
          </a:xfrm>
          <a:prstGeom prst="rect">
            <a:avLst/>
          </a:prstGeom>
          <a:noFill/>
          <a:ln/>
        </p:spPr>
        <p:txBody>
          <a:bodyPr wrap="square" rtlCol="0" anchor="t"/>
          <a:lstStyle/>
          <a:p>
            <a:pPr marL="0" indent="0" algn="l">
              <a:lnSpc>
                <a:spcPts val="2489"/>
              </a:lnSpc>
              <a:buNone/>
            </a:pPr>
            <a:r>
              <a:rPr lang="en-US" sz="1556" dirty="0">
                <a:solidFill>
                  <a:srgbClr val="E0D6DE"/>
                </a:solidFill>
                <a:latin typeface="Noto Sans TC" pitchFamily="34" charset="0"/>
                <a:ea typeface="Noto Sans TC" pitchFamily="34" charset="-122"/>
                <a:cs typeface="Noto Sans TC" pitchFamily="34" charset="-120"/>
              </a:rPr>
              <a:t>I took introductory courses in programming, data structures, and computer architecture.</a:t>
            </a:r>
            <a:endParaRPr lang="en-US" sz="1556" dirty="0"/>
          </a:p>
        </p:txBody>
      </p:sp>
      <p:pic>
        <p:nvPicPr>
          <p:cNvPr id="10" name="Image 3" descr="preencoded.png"/>
          <p:cNvPicPr>
            <a:picLocks noChangeAspect="1"/>
          </p:cNvPicPr>
          <p:nvPr/>
        </p:nvPicPr>
        <p:blipFill>
          <a:blip r:embed="rId6"/>
          <a:stretch>
            <a:fillRect/>
          </a:stretch>
        </p:blipFill>
        <p:spPr>
          <a:xfrm>
            <a:off x="6177796" y="4366379"/>
            <a:ext cx="987742" cy="1580436"/>
          </a:xfrm>
          <a:prstGeom prst="rect">
            <a:avLst/>
          </a:prstGeom>
        </p:spPr>
      </p:pic>
      <p:sp>
        <p:nvSpPr>
          <p:cNvPr id="11" name="Text 5"/>
          <p:cNvSpPr/>
          <p:nvPr/>
        </p:nvSpPr>
        <p:spPr>
          <a:xfrm>
            <a:off x="7461766" y="4563904"/>
            <a:ext cx="2469475" cy="308610"/>
          </a:xfrm>
          <a:prstGeom prst="rect">
            <a:avLst/>
          </a:prstGeom>
          <a:noFill/>
          <a:ln/>
        </p:spPr>
        <p:txBody>
          <a:bodyPr wrap="none" rtlCol="0" anchor="t"/>
          <a:lstStyle/>
          <a:p>
            <a:pPr marL="0" indent="0" algn="l">
              <a:lnSpc>
                <a:spcPts val="2431"/>
              </a:lnSpc>
              <a:buNone/>
            </a:pPr>
            <a:r>
              <a:rPr lang="en-US" sz="1944" dirty="0">
                <a:solidFill>
                  <a:srgbClr val="E0D6DE"/>
                </a:solidFill>
                <a:latin typeface="Sora" pitchFamily="34" charset="0"/>
                <a:ea typeface="Sora" pitchFamily="34" charset="-122"/>
                <a:cs typeface="Sora" pitchFamily="34" charset="-120"/>
              </a:rPr>
              <a:t>Second Year</a:t>
            </a:r>
            <a:endParaRPr lang="en-US" sz="1944" dirty="0"/>
          </a:p>
        </p:txBody>
      </p:sp>
      <p:sp>
        <p:nvSpPr>
          <p:cNvPr id="12" name="Text 6"/>
          <p:cNvSpPr/>
          <p:nvPr/>
        </p:nvSpPr>
        <p:spPr>
          <a:xfrm>
            <a:off x="7461766" y="4990981"/>
            <a:ext cx="6477238" cy="631984"/>
          </a:xfrm>
          <a:prstGeom prst="rect">
            <a:avLst/>
          </a:prstGeom>
          <a:noFill/>
          <a:ln/>
        </p:spPr>
        <p:txBody>
          <a:bodyPr wrap="square" rtlCol="0" anchor="t"/>
          <a:lstStyle/>
          <a:p>
            <a:pPr marL="0" indent="0" algn="l">
              <a:lnSpc>
                <a:spcPts val="2489"/>
              </a:lnSpc>
              <a:buNone/>
            </a:pPr>
            <a:r>
              <a:rPr lang="en-US" sz="1556" dirty="0">
                <a:solidFill>
                  <a:srgbClr val="E0D6DE"/>
                </a:solidFill>
                <a:latin typeface="Noto Sans TC" pitchFamily="34" charset="0"/>
                <a:ea typeface="Noto Sans TC" pitchFamily="34" charset="-122"/>
                <a:cs typeface="Noto Sans TC" pitchFamily="34" charset="-120"/>
              </a:rPr>
              <a:t>I focused on more advanced concepts like software engineering, databases, and operating systems.</a:t>
            </a:r>
            <a:endParaRPr lang="en-US" sz="1556" dirty="0"/>
          </a:p>
        </p:txBody>
      </p:sp>
      <p:pic>
        <p:nvPicPr>
          <p:cNvPr id="13" name="Image 4" descr="preencoded.png"/>
          <p:cNvPicPr>
            <a:picLocks noChangeAspect="1"/>
          </p:cNvPicPr>
          <p:nvPr/>
        </p:nvPicPr>
        <p:blipFill>
          <a:blip r:embed="rId7"/>
          <a:stretch>
            <a:fillRect/>
          </a:stretch>
        </p:blipFill>
        <p:spPr>
          <a:xfrm>
            <a:off x="6177796" y="5946815"/>
            <a:ext cx="987742" cy="1580436"/>
          </a:xfrm>
          <a:prstGeom prst="rect">
            <a:avLst/>
          </a:prstGeom>
        </p:spPr>
      </p:pic>
      <p:sp>
        <p:nvSpPr>
          <p:cNvPr id="14" name="Text 7"/>
          <p:cNvSpPr/>
          <p:nvPr/>
        </p:nvSpPr>
        <p:spPr>
          <a:xfrm>
            <a:off x="7461766" y="6144339"/>
            <a:ext cx="2469475" cy="308610"/>
          </a:xfrm>
          <a:prstGeom prst="rect">
            <a:avLst/>
          </a:prstGeom>
          <a:noFill/>
          <a:ln/>
        </p:spPr>
        <p:txBody>
          <a:bodyPr wrap="none" rtlCol="0" anchor="t"/>
          <a:lstStyle/>
          <a:p>
            <a:pPr marL="0" indent="0" algn="l">
              <a:lnSpc>
                <a:spcPts val="2431"/>
              </a:lnSpc>
              <a:buNone/>
            </a:pPr>
            <a:r>
              <a:rPr lang="en-US" sz="1944" dirty="0">
                <a:solidFill>
                  <a:srgbClr val="E0D6DE"/>
                </a:solidFill>
                <a:latin typeface="Sora" pitchFamily="34" charset="0"/>
                <a:ea typeface="Sora" pitchFamily="34" charset="-122"/>
                <a:cs typeface="Sora" pitchFamily="34" charset="-120"/>
              </a:rPr>
              <a:t>Third Year</a:t>
            </a:r>
            <a:endParaRPr lang="en-US" sz="1944" dirty="0"/>
          </a:p>
        </p:txBody>
      </p:sp>
      <p:sp>
        <p:nvSpPr>
          <p:cNvPr id="15" name="Text 8"/>
          <p:cNvSpPr/>
          <p:nvPr/>
        </p:nvSpPr>
        <p:spPr>
          <a:xfrm>
            <a:off x="7461766" y="6571417"/>
            <a:ext cx="6477238" cy="631984"/>
          </a:xfrm>
          <a:prstGeom prst="rect">
            <a:avLst/>
          </a:prstGeom>
          <a:noFill/>
          <a:ln/>
        </p:spPr>
        <p:txBody>
          <a:bodyPr wrap="square" rtlCol="0" anchor="t"/>
          <a:lstStyle/>
          <a:p>
            <a:pPr marL="0" indent="0" algn="l">
              <a:lnSpc>
                <a:spcPts val="2489"/>
              </a:lnSpc>
              <a:buNone/>
            </a:pPr>
            <a:r>
              <a:rPr lang="en-US" sz="1556" dirty="0">
                <a:solidFill>
                  <a:srgbClr val="E0D6DE"/>
                </a:solidFill>
                <a:latin typeface="Noto Sans TC" pitchFamily="34" charset="0"/>
                <a:ea typeface="Noto Sans TC" pitchFamily="34" charset="-122"/>
                <a:cs typeface="Noto Sans TC" pitchFamily="34" charset="-120"/>
              </a:rPr>
              <a:t>I am currently studying specialized courses in artificial intelligence, cybersecurity, and cloud computing.</a:t>
            </a:r>
            <a:endParaRPr lang="en-US" sz="1556"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30052" y="1091803"/>
            <a:ext cx="4597837" cy="574715"/>
          </a:xfrm>
          <a:prstGeom prst="rect">
            <a:avLst/>
          </a:prstGeom>
          <a:noFill/>
          <a:ln/>
        </p:spPr>
        <p:txBody>
          <a:bodyPr wrap="none" rtlCol="0" anchor="t"/>
          <a:lstStyle/>
          <a:p>
            <a:pPr marL="0" indent="0">
              <a:lnSpc>
                <a:spcPts val="4525"/>
              </a:lnSpc>
              <a:buNone/>
            </a:pPr>
            <a:r>
              <a:rPr lang="en-US" sz="3620" dirty="0">
                <a:solidFill>
                  <a:srgbClr val="97B8FF"/>
                </a:solidFill>
                <a:latin typeface="Sora" pitchFamily="34" charset="0"/>
                <a:ea typeface="Sora" pitchFamily="34" charset="-122"/>
                <a:cs typeface="Sora" pitchFamily="34" charset="-120"/>
              </a:rPr>
              <a:t>Conclusion</a:t>
            </a:r>
            <a:endParaRPr lang="en-US" sz="3620" dirty="0"/>
          </a:p>
        </p:txBody>
      </p:sp>
      <p:sp>
        <p:nvSpPr>
          <p:cNvPr id="6" name="Text 2"/>
          <p:cNvSpPr/>
          <p:nvPr/>
        </p:nvSpPr>
        <p:spPr>
          <a:xfrm>
            <a:off x="6130052" y="1942386"/>
            <a:ext cx="7856696" cy="1177290"/>
          </a:xfrm>
          <a:prstGeom prst="rect">
            <a:avLst/>
          </a:prstGeom>
          <a:noFill/>
          <a:ln/>
        </p:spPr>
        <p:txBody>
          <a:bodyPr wrap="square" rtlCol="0" anchor="t"/>
          <a:lstStyle/>
          <a:p>
            <a:pPr marL="0" indent="0">
              <a:lnSpc>
                <a:spcPts val="2317"/>
              </a:lnSpc>
              <a:buNone/>
            </a:pPr>
            <a:r>
              <a:rPr lang="en-US" sz="1448" dirty="0">
                <a:solidFill>
                  <a:srgbClr val="E0D6DE"/>
                </a:solidFill>
                <a:latin typeface="Noto Sans TC" pitchFamily="34" charset="0"/>
                <a:ea typeface="Noto Sans TC" pitchFamily="34" charset="-122"/>
                <a:cs typeface="Noto Sans TC" pitchFamily="34" charset="-120"/>
              </a:rPr>
              <a:t>My autobiography reflects a journey of growth, discovery, and learning. I am grateful for the experiences and opportunities that have shaped me into the individual I am today. As I continue my education and career, I am driven by a passion for technology and a desire to make a positive impact on the world.</a:t>
            </a:r>
            <a:endParaRPr lang="en-US" sz="1448" dirty="0"/>
          </a:p>
        </p:txBody>
      </p:sp>
      <p:pic>
        <p:nvPicPr>
          <p:cNvPr id="7" name="Image 2" descr="preencoded.png"/>
          <p:cNvPicPr>
            <a:picLocks noChangeAspect="1"/>
          </p:cNvPicPr>
          <p:nvPr/>
        </p:nvPicPr>
        <p:blipFill>
          <a:blip r:embed="rId5"/>
          <a:stretch>
            <a:fillRect/>
          </a:stretch>
        </p:blipFill>
        <p:spPr>
          <a:xfrm>
            <a:off x="6130052" y="3326487"/>
            <a:ext cx="459700" cy="459700"/>
          </a:xfrm>
          <a:prstGeom prst="rect">
            <a:avLst/>
          </a:prstGeom>
        </p:spPr>
      </p:pic>
      <p:sp>
        <p:nvSpPr>
          <p:cNvPr id="8" name="Text 3"/>
          <p:cNvSpPr/>
          <p:nvPr/>
        </p:nvSpPr>
        <p:spPr>
          <a:xfrm>
            <a:off x="6130052" y="3970020"/>
            <a:ext cx="2298859" cy="287298"/>
          </a:xfrm>
          <a:prstGeom prst="rect">
            <a:avLst/>
          </a:prstGeom>
          <a:noFill/>
          <a:ln/>
        </p:spPr>
        <p:txBody>
          <a:bodyPr wrap="none" rtlCol="0" anchor="t"/>
          <a:lstStyle/>
          <a:p>
            <a:pPr marL="0" indent="0" algn="l">
              <a:lnSpc>
                <a:spcPts val="2263"/>
              </a:lnSpc>
              <a:buNone/>
            </a:pPr>
            <a:r>
              <a:rPr lang="en-US" sz="1810" dirty="0">
                <a:solidFill>
                  <a:srgbClr val="E0D6DE"/>
                </a:solidFill>
                <a:latin typeface="Sora" pitchFamily="34" charset="0"/>
                <a:ea typeface="Sora" pitchFamily="34" charset="-122"/>
                <a:cs typeface="Sora" pitchFamily="34" charset="-120"/>
              </a:rPr>
              <a:t>Technology</a:t>
            </a:r>
            <a:endParaRPr lang="en-US" sz="1810" dirty="0"/>
          </a:p>
        </p:txBody>
      </p:sp>
      <p:sp>
        <p:nvSpPr>
          <p:cNvPr id="9" name="Text 4"/>
          <p:cNvSpPr/>
          <p:nvPr/>
        </p:nvSpPr>
        <p:spPr>
          <a:xfrm>
            <a:off x="6130052" y="4367570"/>
            <a:ext cx="3790355" cy="588645"/>
          </a:xfrm>
          <a:prstGeom prst="rect">
            <a:avLst/>
          </a:prstGeom>
          <a:noFill/>
          <a:ln/>
        </p:spPr>
        <p:txBody>
          <a:bodyPr wrap="square" rtlCol="0" anchor="t"/>
          <a:lstStyle/>
          <a:p>
            <a:pPr marL="0" indent="0" algn="l">
              <a:lnSpc>
                <a:spcPts val="2317"/>
              </a:lnSpc>
              <a:buNone/>
            </a:pPr>
            <a:r>
              <a:rPr lang="en-US" sz="1448" dirty="0">
                <a:solidFill>
                  <a:srgbClr val="E0D6DE"/>
                </a:solidFill>
                <a:latin typeface="Noto Sans TC" pitchFamily="34" charset="0"/>
                <a:ea typeface="Noto Sans TC" pitchFamily="34" charset="-122"/>
                <a:cs typeface="Noto Sans TC" pitchFamily="34" charset="-120"/>
              </a:rPr>
              <a:t>My passion for technology motivates my career choices.</a:t>
            </a:r>
            <a:endParaRPr lang="en-US" sz="1448" dirty="0"/>
          </a:p>
        </p:txBody>
      </p:sp>
      <p:pic>
        <p:nvPicPr>
          <p:cNvPr id="10" name="Image 3" descr="preencoded.png"/>
          <p:cNvPicPr>
            <a:picLocks noChangeAspect="1"/>
          </p:cNvPicPr>
          <p:nvPr/>
        </p:nvPicPr>
        <p:blipFill>
          <a:blip r:embed="rId6"/>
          <a:stretch>
            <a:fillRect/>
          </a:stretch>
        </p:blipFill>
        <p:spPr>
          <a:xfrm>
            <a:off x="10196274" y="3326487"/>
            <a:ext cx="459700" cy="459700"/>
          </a:xfrm>
          <a:prstGeom prst="rect">
            <a:avLst/>
          </a:prstGeom>
        </p:spPr>
      </p:pic>
      <p:sp>
        <p:nvSpPr>
          <p:cNvPr id="11" name="Text 5"/>
          <p:cNvSpPr/>
          <p:nvPr/>
        </p:nvSpPr>
        <p:spPr>
          <a:xfrm>
            <a:off x="10196274" y="3970020"/>
            <a:ext cx="2449354" cy="287298"/>
          </a:xfrm>
          <a:prstGeom prst="rect">
            <a:avLst/>
          </a:prstGeom>
          <a:noFill/>
          <a:ln/>
        </p:spPr>
        <p:txBody>
          <a:bodyPr wrap="none" rtlCol="0" anchor="t"/>
          <a:lstStyle/>
          <a:p>
            <a:pPr marL="0" indent="0" algn="l">
              <a:lnSpc>
                <a:spcPts val="2263"/>
              </a:lnSpc>
              <a:buNone/>
            </a:pPr>
            <a:r>
              <a:rPr lang="en-US" sz="1810" dirty="0">
                <a:solidFill>
                  <a:srgbClr val="E0D6DE"/>
                </a:solidFill>
                <a:latin typeface="Sora" pitchFamily="34" charset="0"/>
                <a:ea typeface="Sora" pitchFamily="34" charset="-122"/>
                <a:cs typeface="Sora" pitchFamily="34" charset="-120"/>
              </a:rPr>
              <a:t>Continuous Learning</a:t>
            </a:r>
            <a:endParaRPr lang="en-US" sz="1810" dirty="0"/>
          </a:p>
        </p:txBody>
      </p:sp>
      <p:sp>
        <p:nvSpPr>
          <p:cNvPr id="12" name="Text 6"/>
          <p:cNvSpPr/>
          <p:nvPr/>
        </p:nvSpPr>
        <p:spPr>
          <a:xfrm>
            <a:off x="10196274" y="4367570"/>
            <a:ext cx="3790474" cy="588645"/>
          </a:xfrm>
          <a:prstGeom prst="rect">
            <a:avLst/>
          </a:prstGeom>
          <a:noFill/>
          <a:ln/>
        </p:spPr>
        <p:txBody>
          <a:bodyPr wrap="square" rtlCol="0" anchor="t"/>
          <a:lstStyle/>
          <a:p>
            <a:pPr marL="0" indent="0" algn="l">
              <a:lnSpc>
                <a:spcPts val="2317"/>
              </a:lnSpc>
              <a:buNone/>
            </a:pPr>
            <a:r>
              <a:rPr lang="en-US" sz="1448" dirty="0">
                <a:solidFill>
                  <a:srgbClr val="E0D6DE"/>
                </a:solidFill>
                <a:latin typeface="Noto Sans TC" pitchFamily="34" charset="0"/>
                <a:ea typeface="Noto Sans TC" pitchFamily="34" charset="-122"/>
                <a:cs typeface="Noto Sans TC" pitchFamily="34" charset="-120"/>
              </a:rPr>
              <a:t>I embrace lifelong learning and strive for continuous improvement.</a:t>
            </a:r>
            <a:endParaRPr lang="en-US" sz="1448" dirty="0"/>
          </a:p>
        </p:txBody>
      </p:sp>
      <p:pic>
        <p:nvPicPr>
          <p:cNvPr id="13" name="Image 4" descr="preencoded.png"/>
          <p:cNvPicPr>
            <a:picLocks noChangeAspect="1"/>
          </p:cNvPicPr>
          <p:nvPr/>
        </p:nvPicPr>
        <p:blipFill>
          <a:blip r:embed="rId7"/>
          <a:stretch>
            <a:fillRect/>
          </a:stretch>
        </p:blipFill>
        <p:spPr>
          <a:xfrm>
            <a:off x="6130052" y="5507950"/>
            <a:ext cx="459700" cy="459700"/>
          </a:xfrm>
          <a:prstGeom prst="rect">
            <a:avLst/>
          </a:prstGeom>
        </p:spPr>
      </p:pic>
      <p:sp>
        <p:nvSpPr>
          <p:cNvPr id="14" name="Text 7"/>
          <p:cNvSpPr/>
          <p:nvPr/>
        </p:nvSpPr>
        <p:spPr>
          <a:xfrm>
            <a:off x="6130052" y="6151483"/>
            <a:ext cx="2958822" cy="287298"/>
          </a:xfrm>
          <a:prstGeom prst="rect">
            <a:avLst/>
          </a:prstGeom>
          <a:noFill/>
          <a:ln/>
        </p:spPr>
        <p:txBody>
          <a:bodyPr wrap="none" rtlCol="0" anchor="t"/>
          <a:lstStyle/>
          <a:p>
            <a:pPr marL="0" indent="0" algn="l">
              <a:lnSpc>
                <a:spcPts val="2263"/>
              </a:lnSpc>
              <a:buNone/>
            </a:pPr>
            <a:r>
              <a:rPr lang="en-US" sz="1810" dirty="0">
                <a:solidFill>
                  <a:srgbClr val="E0D6DE"/>
                </a:solidFill>
                <a:latin typeface="Sora" pitchFamily="34" charset="0"/>
                <a:ea typeface="Sora" pitchFamily="34" charset="-122"/>
                <a:cs typeface="Sora" pitchFamily="34" charset="-120"/>
              </a:rPr>
              <a:t>Innovation and Creativity</a:t>
            </a:r>
            <a:endParaRPr lang="en-US" sz="1810" dirty="0"/>
          </a:p>
        </p:txBody>
      </p:sp>
      <p:sp>
        <p:nvSpPr>
          <p:cNvPr id="15" name="Text 8"/>
          <p:cNvSpPr/>
          <p:nvPr/>
        </p:nvSpPr>
        <p:spPr>
          <a:xfrm>
            <a:off x="6130052" y="6549033"/>
            <a:ext cx="3790355" cy="588645"/>
          </a:xfrm>
          <a:prstGeom prst="rect">
            <a:avLst/>
          </a:prstGeom>
          <a:noFill/>
          <a:ln/>
        </p:spPr>
        <p:txBody>
          <a:bodyPr wrap="square" rtlCol="0" anchor="t"/>
          <a:lstStyle/>
          <a:p>
            <a:pPr marL="0" indent="0" algn="l">
              <a:lnSpc>
                <a:spcPts val="2317"/>
              </a:lnSpc>
              <a:buNone/>
            </a:pPr>
            <a:r>
              <a:rPr lang="en-US" sz="1448" dirty="0">
                <a:solidFill>
                  <a:srgbClr val="E0D6DE"/>
                </a:solidFill>
                <a:latin typeface="Noto Sans TC" pitchFamily="34" charset="0"/>
                <a:ea typeface="Noto Sans TC" pitchFamily="34" charset="-122"/>
                <a:cs typeface="Noto Sans TC" pitchFamily="34" charset="-120"/>
              </a:rPr>
              <a:t>I am driven by a desire to find innovative solutions to challenges.</a:t>
            </a:r>
            <a:endParaRPr lang="en-US" sz="1448" dirty="0"/>
          </a:p>
        </p:txBody>
      </p:sp>
      <p:pic>
        <p:nvPicPr>
          <p:cNvPr id="16" name="Image 5" descr="preencoded.png"/>
          <p:cNvPicPr>
            <a:picLocks noChangeAspect="1"/>
          </p:cNvPicPr>
          <p:nvPr/>
        </p:nvPicPr>
        <p:blipFill>
          <a:blip r:embed="rId8"/>
          <a:stretch>
            <a:fillRect/>
          </a:stretch>
        </p:blipFill>
        <p:spPr>
          <a:xfrm>
            <a:off x="10196274" y="5507950"/>
            <a:ext cx="459700" cy="459700"/>
          </a:xfrm>
          <a:prstGeom prst="rect">
            <a:avLst/>
          </a:prstGeom>
        </p:spPr>
      </p:pic>
      <p:sp>
        <p:nvSpPr>
          <p:cNvPr id="17" name="Text 9"/>
          <p:cNvSpPr/>
          <p:nvPr/>
        </p:nvSpPr>
        <p:spPr>
          <a:xfrm>
            <a:off x="10196274" y="6151483"/>
            <a:ext cx="2298859" cy="287298"/>
          </a:xfrm>
          <a:prstGeom prst="rect">
            <a:avLst/>
          </a:prstGeom>
          <a:noFill/>
          <a:ln/>
        </p:spPr>
        <p:txBody>
          <a:bodyPr wrap="none" rtlCol="0" anchor="t"/>
          <a:lstStyle/>
          <a:p>
            <a:pPr marL="0" indent="0" algn="l">
              <a:lnSpc>
                <a:spcPts val="2263"/>
              </a:lnSpc>
              <a:buNone/>
            </a:pPr>
            <a:r>
              <a:rPr lang="en-US" sz="1810" dirty="0">
                <a:solidFill>
                  <a:srgbClr val="E0D6DE"/>
                </a:solidFill>
                <a:latin typeface="Sora" pitchFamily="34" charset="0"/>
                <a:ea typeface="Sora" pitchFamily="34" charset="-122"/>
                <a:cs typeface="Sora" pitchFamily="34" charset="-120"/>
              </a:rPr>
              <a:t>Collaboration</a:t>
            </a:r>
            <a:endParaRPr lang="en-US" sz="1810" dirty="0"/>
          </a:p>
        </p:txBody>
      </p:sp>
      <p:sp>
        <p:nvSpPr>
          <p:cNvPr id="18" name="Text 10"/>
          <p:cNvSpPr/>
          <p:nvPr/>
        </p:nvSpPr>
        <p:spPr>
          <a:xfrm>
            <a:off x="10196274" y="6549033"/>
            <a:ext cx="3790474" cy="588645"/>
          </a:xfrm>
          <a:prstGeom prst="rect">
            <a:avLst/>
          </a:prstGeom>
          <a:noFill/>
          <a:ln/>
        </p:spPr>
        <p:txBody>
          <a:bodyPr wrap="square" rtlCol="0" anchor="t"/>
          <a:lstStyle/>
          <a:p>
            <a:pPr marL="0" indent="0" algn="l">
              <a:lnSpc>
                <a:spcPts val="2317"/>
              </a:lnSpc>
              <a:buNone/>
            </a:pPr>
            <a:r>
              <a:rPr lang="en-US" sz="1448" dirty="0">
                <a:solidFill>
                  <a:srgbClr val="E0D6DE"/>
                </a:solidFill>
                <a:latin typeface="Noto Sans TC" pitchFamily="34" charset="0"/>
                <a:ea typeface="Noto Sans TC" pitchFamily="34" charset="-122"/>
                <a:cs typeface="Noto Sans TC" pitchFamily="34" charset="-120"/>
              </a:rPr>
              <a:t>I value teamwork and believe in the power of collaboration.</a:t>
            </a:r>
            <a:endParaRPr lang="en-US" sz="1448"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697</Words>
  <Application>Microsoft Office PowerPoint</Application>
  <PresentationFormat>Custom</PresentationFormat>
  <Paragraphs>85</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Noto Sans TC</vt:lpstr>
      <vt:lpstr>Sora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 840</cp:lastModifiedBy>
  <cp:revision>2</cp:revision>
  <dcterms:created xsi:type="dcterms:W3CDTF">2024-07-30T11:38:16Z</dcterms:created>
  <dcterms:modified xsi:type="dcterms:W3CDTF">2024-07-30T11:42:26Z</dcterms:modified>
</cp:coreProperties>
</file>